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ed Hat Display" charset="1" panose="02010503040201060303"/>
      <p:regular r:id="rId10"/>
    </p:embeddedFont>
    <p:embeddedFont>
      <p:font typeface="Red Hat Display Bold" charset="1" panose="02010803040201060303"/>
      <p:regular r:id="rId11"/>
    </p:embeddedFont>
    <p:embeddedFont>
      <p:font typeface="Red Hat Display Italics" charset="1" panose="020105030402010D0303"/>
      <p:regular r:id="rId12"/>
    </p:embeddedFont>
    <p:embeddedFont>
      <p:font typeface="Red Hat Display Bold Italics" charset="1" panose="020108030402010D0303"/>
      <p:regular r:id="rId13"/>
    </p:embeddedFont>
    <p:embeddedFont>
      <p:font typeface="TAN Mon Cheri" charset="1" panose="000000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7.jpeg" Type="http://schemas.openxmlformats.org/officeDocument/2006/relationships/image"/><Relationship Id="rId6" Target="../media/image8.jpeg" Type="http://schemas.openxmlformats.org/officeDocument/2006/relationships/image"/><Relationship Id="rId7" Target="../media/image9.jpeg" Type="http://schemas.openxmlformats.org/officeDocument/2006/relationships/image"/><Relationship Id="rId8" Target="../media/image10.jpeg" Type="http://schemas.openxmlformats.org/officeDocument/2006/relationships/image"/><Relationship Id="rId9" Target="../media/image11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rcRect l="0" t="7065" r="9250" b="1631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1421292" y="4649441"/>
            <a:ext cx="8899582" cy="8899582"/>
          </a:xfrm>
          <a:custGeom>
            <a:avLst/>
            <a:gdLst/>
            <a:ahLst/>
            <a:cxnLst/>
            <a:rect r="r" b="b" t="t" l="l"/>
            <a:pathLst>
              <a:path h="8899582" w="8899582">
                <a:moveTo>
                  <a:pt x="0" y="0"/>
                </a:moveTo>
                <a:lnTo>
                  <a:pt x="8899582" y="0"/>
                </a:lnTo>
                <a:lnTo>
                  <a:pt x="8899582" y="8899583"/>
                </a:lnTo>
                <a:lnTo>
                  <a:pt x="0" y="88995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559271" y="-1524765"/>
            <a:ext cx="9690846" cy="10519236"/>
          </a:xfrm>
          <a:custGeom>
            <a:avLst/>
            <a:gdLst/>
            <a:ahLst/>
            <a:cxnLst/>
            <a:rect r="r" b="b" t="t" l="l"/>
            <a:pathLst>
              <a:path h="10519236" w="9690846">
                <a:moveTo>
                  <a:pt x="0" y="0"/>
                </a:moveTo>
                <a:lnTo>
                  <a:pt x="9690846" y="0"/>
                </a:lnTo>
                <a:lnTo>
                  <a:pt x="9690846" y="10519236"/>
                </a:lnTo>
                <a:lnTo>
                  <a:pt x="0" y="105192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459269" y="2992092"/>
            <a:ext cx="19206539" cy="3143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2B8088"/>
                </a:solidFill>
                <a:latin typeface="TAN Mon Cheri"/>
              </a:rPr>
              <a:t>GESTURE RECOGNITION SYSTEM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06825" y="6652179"/>
            <a:ext cx="14274350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1A1A1A"/>
                </a:solidFill>
                <a:latin typeface="Red Hat Display"/>
              </a:rPr>
              <a:t>Unlock technology with a wave of your hand.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rcRect l="0" t="0" r="4874" b="1968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1099043" y="-2413658"/>
            <a:ext cx="7534999" cy="8179103"/>
          </a:xfrm>
          <a:custGeom>
            <a:avLst/>
            <a:gdLst/>
            <a:ahLst/>
            <a:cxnLst/>
            <a:rect r="r" b="b" t="t" l="l"/>
            <a:pathLst>
              <a:path h="8179103" w="7534999">
                <a:moveTo>
                  <a:pt x="0" y="0"/>
                </a:moveTo>
                <a:lnTo>
                  <a:pt x="7534999" y="0"/>
                </a:lnTo>
                <a:lnTo>
                  <a:pt x="7534999" y="8179104"/>
                </a:lnTo>
                <a:lnTo>
                  <a:pt x="0" y="8179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83922" y="3846291"/>
            <a:ext cx="11993713" cy="1708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999"/>
              </a:lnSpc>
            </a:pPr>
            <a:r>
              <a:rPr lang="en-US" sz="9999" spc="399">
                <a:solidFill>
                  <a:srgbClr val="2B8088"/>
                </a:solidFill>
                <a:latin typeface="TAN Mon Cheri"/>
              </a:rPr>
              <a:t>THANK YOU!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802365" y="5487782"/>
            <a:ext cx="775682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60"/>
              </a:lnSpc>
            </a:pPr>
            <a:r>
              <a:rPr lang="en-US" sz="3400">
                <a:solidFill>
                  <a:srgbClr val="1A1A1A"/>
                </a:solidFill>
                <a:latin typeface="Red Hat Display"/>
              </a:rPr>
              <a:t>Any questions, or suggestions?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188201" y="4469557"/>
            <a:ext cx="8581447" cy="8581447"/>
          </a:xfrm>
          <a:custGeom>
            <a:avLst/>
            <a:gdLst/>
            <a:ahLst/>
            <a:cxnLst/>
            <a:rect r="r" b="b" t="t" l="l"/>
            <a:pathLst>
              <a:path h="8581447" w="8581447">
                <a:moveTo>
                  <a:pt x="0" y="0"/>
                </a:moveTo>
                <a:lnTo>
                  <a:pt x="8581447" y="0"/>
                </a:lnTo>
                <a:lnTo>
                  <a:pt x="8581447" y="8581447"/>
                </a:lnTo>
                <a:lnTo>
                  <a:pt x="0" y="85814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rcRect l="0" t="5171" r="12278" b="20766"/>
          <a:stretch>
            <a:fillRect/>
          </a:stretch>
        </p:blipFill>
        <p:spPr>
          <a:xfrm flipH="false" flipV="tru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true" rot="0">
            <a:off x="9029700" y="5396286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8229600"/>
                </a:moveTo>
                <a:lnTo>
                  <a:pt x="8229600" y="8229600"/>
                </a:lnTo>
                <a:lnTo>
                  <a:pt x="82296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932065" y="-3042864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8229600" y="0"/>
                </a:moveTo>
                <a:lnTo>
                  <a:pt x="0" y="0"/>
                </a:lnTo>
                <a:lnTo>
                  <a:pt x="0" y="8229600"/>
                </a:lnTo>
                <a:lnTo>
                  <a:pt x="8229600" y="8229600"/>
                </a:lnTo>
                <a:lnTo>
                  <a:pt x="822960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1357821"/>
            <a:ext cx="18288000" cy="7571358"/>
            <a:chOff x="0" y="0"/>
            <a:chExt cx="7928180" cy="32823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28180" cy="3282321"/>
            </a:xfrm>
            <a:custGeom>
              <a:avLst/>
              <a:gdLst/>
              <a:ahLst/>
              <a:cxnLst/>
              <a:rect r="r" b="b" t="t" l="l"/>
              <a:pathLst>
                <a:path h="3282321" w="7928180">
                  <a:moveTo>
                    <a:pt x="0" y="0"/>
                  </a:moveTo>
                  <a:lnTo>
                    <a:pt x="7928180" y="0"/>
                  </a:lnTo>
                  <a:lnTo>
                    <a:pt x="7928180" y="3282321"/>
                  </a:lnTo>
                  <a:lnTo>
                    <a:pt x="0" y="3282321"/>
                  </a:lnTo>
                  <a:close/>
                </a:path>
              </a:pathLst>
            </a:custGeom>
            <a:solidFill>
              <a:srgbClr val="F6E7D5">
                <a:alpha val="49804"/>
              </a:srgbClr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4288417"/>
            <a:ext cx="519352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1A1A1A"/>
                </a:solidFill>
                <a:latin typeface="Red Hat Display"/>
              </a:rPr>
              <a:t>What is Gesture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91684" y="4288417"/>
            <a:ext cx="765197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1A1A1A"/>
                </a:solidFill>
                <a:latin typeface="Red Hat Display"/>
              </a:rPr>
              <a:t>1</a:t>
            </a:r>
          </a:p>
        </p:txBody>
      </p:sp>
      <p:sp>
        <p:nvSpPr>
          <p:cNvPr name="AutoShape 9" id="9"/>
          <p:cNvSpPr/>
          <p:nvPr/>
        </p:nvSpPr>
        <p:spPr>
          <a:xfrm>
            <a:off x="6365103" y="4647509"/>
            <a:ext cx="1864864" cy="0"/>
          </a:xfrm>
          <a:prstGeom prst="line">
            <a:avLst/>
          </a:prstGeom>
          <a:ln cap="flat" w="19050">
            <a:solidFill>
              <a:srgbClr val="1A1A1A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8304385" y="5693466"/>
            <a:ext cx="765197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1A1A1A"/>
                </a:solidFill>
                <a:latin typeface="Red Hat Display"/>
              </a:rPr>
              <a:t>2</a:t>
            </a:r>
          </a:p>
        </p:txBody>
      </p:sp>
      <p:sp>
        <p:nvSpPr>
          <p:cNvPr name="AutoShape 11" id="11"/>
          <p:cNvSpPr/>
          <p:nvPr/>
        </p:nvSpPr>
        <p:spPr>
          <a:xfrm>
            <a:off x="6365103" y="6052559"/>
            <a:ext cx="1864864" cy="0"/>
          </a:xfrm>
          <a:prstGeom prst="line">
            <a:avLst/>
          </a:prstGeom>
          <a:ln cap="flat" w="19050">
            <a:solidFill>
              <a:srgbClr val="1A1A1A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8304385" y="7164126"/>
            <a:ext cx="765197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1A1A1A"/>
                </a:solidFill>
                <a:latin typeface="Red Hat Display"/>
              </a:rPr>
              <a:t>3</a:t>
            </a:r>
          </a:p>
        </p:txBody>
      </p:sp>
      <p:sp>
        <p:nvSpPr>
          <p:cNvPr name="AutoShape 13" id="13"/>
          <p:cNvSpPr/>
          <p:nvPr/>
        </p:nvSpPr>
        <p:spPr>
          <a:xfrm>
            <a:off x="6365103" y="7523218"/>
            <a:ext cx="1864864" cy="0"/>
          </a:xfrm>
          <a:prstGeom prst="line">
            <a:avLst/>
          </a:prstGeom>
          <a:ln cap="flat" w="19050">
            <a:solidFill>
              <a:srgbClr val="1A1A1A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028700" y="5110536"/>
            <a:ext cx="5193528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1A1A1A"/>
                </a:solidFill>
                <a:latin typeface="Red Hat Display"/>
              </a:rPr>
              <a:t>Introduction of Gesture Recognition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575261" y="4846694"/>
            <a:ext cx="765197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1A1A1A"/>
                </a:solidFill>
                <a:latin typeface="Red Hat Display"/>
              </a:rPr>
              <a:t>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6571671"/>
            <a:ext cx="5193528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1A1A1A"/>
                </a:solidFill>
                <a:latin typeface="Red Hat Display"/>
              </a:rPr>
              <a:t>Types of Gesture Recognition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575261" y="5872536"/>
            <a:ext cx="765197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1A1A1A"/>
                </a:solidFill>
                <a:latin typeface="Red Hat Display"/>
              </a:rPr>
              <a:t>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575261" y="6852659"/>
            <a:ext cx="765197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1A1A1A"/>
                </a:solidFill>
                <a:latin typeface="Red Hat Display"/>
              </a:rPr>
              <a:t>6</a:t>
            </a:r>
          </a:p>
        </p:txBody>
      </p:sp>
      <p:sp>
        <p:nvSpPr>
          <p:cNvPr name="AutoShape 19" id="19"/>
          <p:cNvSpPr/>
          <p:nvPr/>
        </p:nvSpPr>
        <p:spPr>
          <a:xfrm>
            <a:off x="14567522" y="5196261"/>
            <a:ext cx="1864864" cy="0"/>
          </a:xfrm>
          <a:prstGeom prst="line">
            <a:avLst/>
          </a:prstGeom>
          <a:ln cap="flat" w="19050">
            <a:solidFill>
              <a:srgbClr val="1A1A1A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9144000" y="4235189"/>
            <a:ext cx="4857419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1A1A1A"/>
                </a:solidFill>
                <a:latin typeface="Red Hat Display"/>
              </a:rPr>
              <a:t>Gesture recognition system</a:t>
            </a:r>
          </a:p>
        </p:txBody>
      </p:sp>
      <p:sp>
        <p:nvSpPr>
          <p:cNvPr name="AutoShape 21" id="21"/>
          <p:cNvSpPr/>
          <p:nvPr/>
        </p:nvSpPr>
        <p:spPr>
          <a:xfrm>
            <a:off x="14567522" y="6231629"/>
            <a:ext cx="1864864" cy="0"/>
          </a:xfrm>
          <a:prstGeom prst="line">
            <a:avLst/>
          </a:prstGeom>
          <a:ln cap="flat" w="19050">
            <a:solidFill>
              <a:srgbClr val="1A1A1A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TextBox 22" id="22"/>
          <p:cNvSpPr txBox="true"/>
          <p:nvPr/>
        </p:nvSpPr>
        <p:spPr>
          <a:xfrm rot="0">
            <a:off x="9144000" y="5872536"/>
            <a:ext cx="519352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1A1A1A"/>
                </a:solidFill>
                <a:latin typeface="Red Hat Display"/>
              </a:rPr>
              <a:t>Usecase </a:t>
            </a:r>
          </a:p>
        </p:txBody>
      </p:sp>
      <p:sp>
        <p:nvSpPr>
          <p:cNvPr name="AutoShape 23" id="23"/>
          <p:cNvSpPr/>
          <p:nvPr/>
        </p:nvSpPr>
        <p:spPr>
          <a:xfrm>
            <a:off x="14567522" y="7211751"/>
            <a:ext cx="1864864" cy="0"/>
          </a:xfrm>
          <a:prstGeom prst="line">
            <a:avLst/>
          </a:prstGeom>
          <a:ln cap="flat" w="19050">
            <a:solidFill>
              <a:srgbClr val="1A1A1A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TextBox 24" id="24"/>
          <p:cNvSpPr txBox="true"/>
          <p:nvPr/>
        </p:nvSpPr>
        <p:spPr>
          <a:xfrm rot="0">
            <a:off x="4199462" y="2272292"/>
            <a:ext cx="9889076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2B8088"/>
                </a:solidFill>
                <a:latin typeface="TAN Mon Cheri"/>
              </a:rPr>
              <a:t>AGENDA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144000" y="6871709"/>
            <a:ext cx="519352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1A1A1A"/>
                </a:solidFill>
                <a:latin typeface="Red Hat Display"/>
              </a:rPr>
              <a:t>Challenges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6621537" y="9383072"/>
            <a:ext cx="637763" cy="637763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B8088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0"/>
                </a:lnSpc>
              </a:pPr>
              <a:r>
                <a:rPr lang="en-US" sz="2200">
                  <a:solidFill>
                    <a:srgbClr val="F6E7D5"/>
                  </a:solidFill>
                  <a:latin typeface="Red Hat Display Bold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rcRect l="7871" t="4680" r="18278" b="32969"/>
          <a:stretch>
            <a:fillRect/>
          </a:stretch>
        </p:blipFill>
        <p:spPr>
          <a:xfrm flipH="false" flipV="true"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flipH="true" flipV="true">
            <a:off x="7206551" y="4433460"/>
            <a:ext cx="0" cy="3602334"/>
          </a:xfrm>
          <a:prstGeom prst="line">
            <a:avLst/>
          </a:prstGeom>
          <a:ln cap="flat" w="47625">
            <a:solidFill>
              <a:srgbClr val="2B808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3393567" y="8011981"/>
            <a:ext cx="3827272" cy="0"/>
          </a:xfrm>
          <a:prstGeom prst="line">
            <a:avLst/>
          </a:prstGeom>
          <a:ln cap="flat" w="47625">
            <a:solidFill>
              <a:srgbClr val="2B808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3393567" y="6827070"/>
            <a:ext cx="3827272" cy="0"/>
          </a:xfrm>
          <a:prstGeom prst="line">
            <a:avLst/>
          </a:prstGeom>
          <a:ln cap="flat" w="47625">
            <a:solidFill>
              <a:srgbClr val="2B808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3393567" y="5642184"/>
            <a:ext cx="3827272" cy="0"/>
          </a:xfrm>
          <a:prstGeom prst="line">
            <a:avLst/>
          </a:prstGeom>
          <a:ln cap="flat" w="47625">
            <a:solidFill>
              <a:srgbClr val="2B808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3393567" y="4457298"/>
            <a:ext cx="3827272" cy="0"/>
          </a:xfrm>
          <a:prstGeom prst="line">
            <a:avLst/>
          </a:prstGeom>
          <a:ln cap="flat" w="47625">
            <a:solidFill>
              <a:srgbClr val="2B808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1081449" y="4433460"/>
            <a:ext cx="0" cy="3602334"/>
          </a:xfrm>
          <a:prstGeom prst="line">
            <a:avLst/>
          </a:prstGeom>
          <a:ln cap="flat" w="47625">
            <a:solidFill>
              <a:srgbClr val="2B808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H="true">
            <a:off x="11067161" y="4457273"/>
            <a:ext cx="3827272" cy="0"/>
          </a:xfrm>
          <a:prstGeom prst="line">
            <a:avLst/>
          </a:prstGeom>
          <a:ln cap="flat" w="47625">
            <a:solidFill>
              <a:srgbClr val="2B808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H="true">
            <a:off x="11081449" y="6234627"/>
            <a:ext cx="3827272" cy="0"/>
          </a:xfrm>
          <a:prstGeom prst="line">
            <a:avLst/>
          </a:prstGeom>
          <a:ln cap="flat" w="47625">
            <a:solidFill>
              <a:srgbClr val="2B808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true" rot="0">
            <a:off x="12286361" y="5904122"/>
            <a:ext cx="6663511" cy="6663511"/>
          </a:xfrm>
          <a:custGeom>
            <a:avLst/>
            <a:gdLst/>
            <a:ahLst/>
            <a:cxnLst/>
            <a:rect r="r" b="b" t="t" l="l"/>
            <a:pathLst>
              <a:path h="6663511" w="6663511">
                <a:moveTo>
                  <a:pt x="0" y="6663511"/>
                </a:moveTo>
                <a:lnTo>
                  <a:pt x="6663511" y="6663511"/>
                </a:lnTo>
                <a:lnTo>
                  <a:pt x="6663511" y="0"/>
                </a:lnTo>
                <a:lnTo>
                  <a:pt x="0" y="0"/>
                </a:lnTo>
                <a:lnTo>
                  <a:pt x="0" y="6663511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 flipH="true">
            <a:off x="11057636" y="8035794"/>
            <a:ext cx="3827272" cy="0"/>
          </a:xfrm>
          <a:prstGeom prst="line">
            <a:avLst/>
          </a:prstGeom>
          <a:ln cap="flat" w="47625">
            <a:solidFill>
              <a:srgbClr val="2B808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7230364" y="6234627"/>
            <a:ext cx="3827272" cy="0"/>
          </a:xfrm>
          <a:prstGeom prst="line">
            <a:avLst/>
          </a:prstGeom>
          <a:ln cap="flat" w="47625">
            <a:solidFill>
              <a:srgbClr val="2B808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7908510" y="4999137"/>
            <a:ext cx="2470981" cy="247098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B808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79"/>
                </a:lnSpc>
              </a:pPr>
              <a:r>
                <a:rPr lang="en-US" sz="2599">
                  <a:solidFill>
                    <a:srgbClr val="F6E7D5"/>
                  </a:solidFill>
                  <a:latin typeface="Red Hat Display Bold"/>
                </a:rPr>
                <a:t>TYPES &amp; ROLE OF GESTURES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true" flipV="false" rot="0">
            <a:off x="-1356308" y="-2091741"/>
            <a:ext cx="6663511" cy="6663511"/>
          </a:xfrm>
          <a:custGeom>
            <a:avLst/>
            <a:gdLst/>
            <a:ahLst/>
            <a:cxnLst/>
            <a:rect r="r" b="b" t="t" l="l"/>
            <a:pathLst>
              <a:path h="6663511" w="6663511">
                <a:moveTo>
                  <a:pt x="6663511" y="0"/>
                </a:moveTo>
                <a:lnTo>
                  <a:pt x="0" y="0"/>
                </a:lnTo>
                <a:lnTo>
                  <a:pt x="0" y="6663511"/>
                </a:lnTo>
                <a:lnTo>
                  <a:pt x="6663511" y="6663511"/>
                </a:lnTo>
                <a:lnTo>
                  <a:pt x="6663511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600902" y="3812530"/>
            <a:ext cx="5130744" cy="1090099"/>
            <a:chOff x="0" y="0"/>
            <a:chExt cx="1351307" cy="28710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51307" cy="287104"/>
            </a:xfrm>
            <a:custGeom>
              <a:avLst/>
              <a:gdLst/>
              <a:ahLst/>
              <a:cxnLst/>
              <a:rect r="r" b="b" t="t" l="l"/>
              <a:pathLst>
                <a:path h="287104" w="1351307">
                  <a:moveTo>
                    <a:pt x="0" y="0"/>
                  </a:moveTo>
                  <a:lnTo>
                    <a:pt x="1351307" y="0"/>
                  </a:lnTo>
                  <a:lnTo>
                    <a:pt x="1351307" y="287104"/>
                  </a:lnTo>
                  <a:lnTo>
                    <a:pt x="0" y="287104"/>
                  </a:lnTo>
                  <a:close/>
                </a:path>
              </a:pathLst>
            </a:custGeom>
            <a:solidFill>
              <a:srgbClr val="F6E7D5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1A1A1A"/>
                  </a:solidFill>
                  <a:latin typeface="Red Hat Display"/>
                </a:rPr>
                <a:t>Gesticulation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600902" y="5095645"/>
            <a:ext cx="5130744" cy="1090099"/>
            <a:chOff x="0" y="0"/>
            <a:chExt cx="1351307" cy="28710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351307" cy="287104"/>
            </a:xfrm>
            <a:custGeom>
              <a:avLst/>
              <a:gdLst/>
              <a:ahLst/>
              <a:cxnLst/>
              <a:rect r="r" b="b" t="t" l="l"/>
              <a:pathLst>
                <a:path h="287104" w="1351307">
                  <a:moveTo>
                    <a:pt x="0" y="0"/>
                  </a:moveTo>
                  <a:lnTo>
                    <a:pt x="1351307" y="0"/>
                  </a:lnTo>
                  <a:lnTo>
                    <a:pt x="1351307" y="287104"/>
                  </a:lnTo>
                  <a:lnTo>
                    <a:pt x="0" y="287104"/>
                  </a:lnTo>
                  <a:close/>
                </a:path>
              </a:pathLst>
            </a:custGeom>
            <a:solidFill>
              <a:srgbClr val="F6E7D5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1A1A1A"/>
                  </a:solidFill>
                  <a:latin typeface="Red Hat Display"/>
                </a:rPr>
                <a:t>Language-like Gestures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600902" y="6378760"/>
            <a:ext cx="5130744" cy="1090099"/>
            <a:chOff x="0" y="0"/>
            <a:chExt cx="1351307" cy="28710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351307" cy="287104"/>
            </a:xfrm>
            <a:custGeom>
              <a:avLst/>
              <a:gdLst/>
              <a:ahLst/>
              <a:cxnLst/>
              <a:rect r="r" b="b" t="t" l="l"/>
              <a:pathLst>
                <a:path h="287104" w="1351307">
                  <a:moveTo>
                    <a:pt x="0" y="0"/>
                  </a:moveTo>
                  <a:lnTo>
                    <a:pt x="1351307" y="0"/>
                  </a:lnTo>
                  <a:lnTo>
                    <a:pt x="1351307" y="287104"/>
                  </a:lnTo>
                  <a:lnTo>
                    <a:pt x="0" y="287104"/>
                  </a:lnTo>
                  <a:close/>
                </a:path>
              </a:pathLst>
            </a:custGeom>
            <a:solidFill>
              <a:srgbClr val="F6E7D5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1A1A1A"/>
                  </a:solidFill>
                  <a:latin typeface="Red Hat Display"/>
                </a:rPr>
                <a:t>Emblems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600902" y="7661876"/>
            <a:ext cx="5130744" cy="1090099"/>
            <a:chOff x="0" y="0"/>
            <a:chExt cx="1351307" cy="28710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351307" cy="287104"/>
            </a:xfrm>
            <a:custGeom>
              <a:avLst/>
              <a:gdLst/>
              <a:ahLst/>
              <a:cxnLst/>
              <a:rect r="r" b="b" t="t" l="l"/>
              <a:pathLst>
                <a:path h="287104" w="1351307">
                  <a:moveTo>
                    <a:pt x="0" y="0"/>
                  </a:moveTo>
                  <a:lnTo>
                    <a:pt x="1351307" y="0"/>
                  </a:lnTo>
                  <a:lnTo>
                    <a:pt x="1351307" y="287104"/>
                  </a:lnTo>
                  <a:lnTo>
                    <a:pt x="0" y="287104"/>
                  </a:lnTo>
                  <a:close/>
                </a:path>
              </a:pathLst>
            </a:custGeom>
            <a:solidFill>
              <a:srgbClr val="F6E7D5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1A1A1A"/>
                  </a:solidFill>
                  <a:latin typeface="Red Hat Display"/>
                </a:rPr>
                <a:t>Sign languages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1552936" y="3812530"/>
            <a:ext cx="5130744" cy="1090099"/>
            <a:chOff x="0" y="0"/>
            <a:chExt cx="1351307" cy="28710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351307" cy="287104"/>
            </a:xfrm>
            <a:custGeom>
              <a:avLst/>
              <a:gdLst/>
              <a:ahLst/>
              <a:cxnLst/>
              <a:rect r="r" b="b" t="t" l="l"/>
              <a:pathLst>
                <a:path h="287104" w="1351307">
                  <a:moveTo>
                    <a:pt x="0" y="0"/>
                  </a:moveTo>
                  <a:lnTo>
                    <a:pt x="1351307" y="0"/>
                  </a:lnTo>
                  <a:lnTo>
                    <a:pt x="1351307" y="287104"/>
                  </a:lnTo>
                  <a:lnTo>
                    <a:pt x="0" y="287104"/>
                  </a:lnTo>
                  <a:close/>
                </a:path>
              </a:pathLst>
            </a:custGeom>
            <a:solidFill>
              <a:srgbClr val="F6E7D5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1A1A1A"/>
                  </a:solidFill>
                  <a:latin typeface="Red Hat Display"/>
                </a:rPr>
                <a:t>Semiotic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1600561" y="5663543"/>
            <a:ext cx="5130744" cy="1090099"/>
            <a:chOff x="0" y="0"/>
            <a:chExt cx="1351307" cy="287104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351307" cy="287104"/>
            </a:xfrm>
            <a:custGeom>
              <a:avLst/>
              <a:gdLst/>
              <a:ahLst/>
              <a:cxnLst/>
              <a:rect r="r" b="b" t="t" l="l"/>
              <a:pathLst>
                <a:path h="287104" w="1351307">
                  <a:moveTo>
                    <a:pt x="0" y="0"/>
                  </a:moveTo>
                  <a:lnTo>
                    <a:pt x="1351307" y="0"/>
                  </a:lnTo>
                  <a:lnTo>
                    <a:pt x="1351307" y="287104"/>
                  </a:lnTo>
                  <a:lnTo>
                    <a:pt x="0" y="287104"/>
                  </a:lnTo>
                  <a:close/>
                </a:path>
              </a:pathLst>
            </a:custGeom>
            <a:solidFill>
              <a:srgbClr val="F6E7D5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1A1A1A"/>
                  </a:solidFill>
                  <a:latin typeface="Red Hat Display"/>
                </a:rPr>
                <a:t>Ergotic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1552936" y="7514557"/>
            <a:ext cx="5130744" cy="1090099"/>
            <a:chOff x="0" y="0"/>
            <a:chExt cx="1351307" cy="287104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351307" cy="287104"/>
            </a:xfrm>
            <a:custGeom>
              <a:avLst/>
              <a:gdLst/>
              <a:ahLst/>
              <a:cxnLst/>
              <a:rect r="r" b="b" t="t" l="l"/>
              <a:pathLst>
                <a:path h="287104" w="1351307">
                  <a:moveTo>
                    <a:pt x="0" y="0"/>
                  </a:moveTo>
                  <a:lnTo>
                    <a:pt x="1351307" y="0"/>
                  </a:lnTo>
                  <a:lnTo>
                    <a:pt x="1351307" y="287104"/>
                  </a:lnTo>
                  <a:lnTo>
                    <a:pt x="0" y="287104"/>
                  </a:lnTo>
                  <a:close/>
                </a:path>
              </a:pathLst>
            </a:custGeom>
            <a:solidFill>
              <a:srgbClr val="F6E7D5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1A1A1A"/>
                  </a:solidFill>
                  <a:latin typeface="Red Hat Display"/>
                </a:rPr>
                <a:t>Epistemic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6621537" y="9383072"/>
            <a:ext cx="637763" cy="637763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B8088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0"/>
                </a:lnSpc>
              </a:pPr>
              <a:r>
                <a:rPr lang="en-US" sz="2200">
                  <a:solidFill>
                    <a:srgbClr val="F6E7D5"/>
                  </a:solidFill>
                  <a:latin typeface="Red Hat Display Bold"/>
                </a:rPr>
                <a:t>2</a:t>
              </a: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2191782" y="895350"/>
            <a:ext cx="13904436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2B8088"/>
                </a:solidFill>
                <a:latin typeface="TAN Mon Cheri"/>
              </a:rPr>
              <a:t>WHAT ARE GESTURES?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28700" y="2392394"/>
            <a:ext cx="1623060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1A1A1A"/>
                </a:solidFill>
                <a:latin typeface="Red Hat Display"/>
              </a:rPr>
              <a:t>Gastures are an important aspect of human interaction, both independently and in the context of man-machine interfaces.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rcRect l="0" t="1887" r="8540" b="20895"/>
          <a:stretch>
            <a:fillRect/>
          </a:stretch>
        </p:blipFill>
        <p:spPr>
          <a:xfrm flipH="tru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true" flipV="false" rot="0">
            <a:off x="-1062742" y="-2626627"/>
            <a:ext cx="9651363" cy="10476378"/>
          </a:xfrm>
          <a:custGeom>
            <a:avLst/>
            <a:gdLst/>
            <a:ahLst/>
            <a:cxnLst/>
            <a:rect r="r" b="b" t="t" l="l"/>
            <a:pathLst>
              <a:path h="10476378" w="9651363">
                <a:moveTo>
                  <a:pt x="9651363" y="0"/>
                </a:moveTo>
                <a:lnTo>
                  <a:pt x="0" y="0"/>
                </a:lnTo>
                <a:lnTo>
                  <a:pt x="0" y="10476378"/>
                </a:lnTo>
                <a:lnTo>
                  <a:pt x="9651363" y="10476378"/>
                </a:lnTo>
                <a:lnTo>
                  <a:pt x="9651363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1909138" y="4534601"/>
            <a:ext cx="8581447" cy="8581447"/>
          </a:xfrm>
          <a:custGeom>
            <a:avLst/>
            <a:gdLst/>
            <a:ahLst/>
            <a:cxnLst/>
            <a:rect r="r" b="b" t="t" l="l"/>
            <a:pathLst>
              <a:path h="8581447" w="8581447">
                <a:moveTo>
                  <a:pt x="8581447" y="0"/>
                </a:moveTo>
                <a:lnTo>
                  <a:pt x="0" y="0"/>
                </a:lnTo>
                <a:lnTo>
                  <a:pt x="0" y="8581447"/>
                </a:lnTo>
                <a:lnTo>
                  <a:pt x="8581447" y="8581447"/>
                </a:lnTo>
                <a:lnTo>
                  <a:pt x="8581447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621537" y="9383072"/>
            <a:ext cx="637763" cy="63776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B808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0"/>
                </a:lnSpc>
              </a:pPr>
              <a:r>
                <a:rPr lang="en-US" sz="2200">
                  <a:solidFill>
                    <a:srgbClr val="F6E7D5"/>
                  </a:solidFill>
                  <a:latin typeface="Red Hat Display Bold"/>
                </a:rPr>
                <a:t>3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525024" y="1318209"/>
            <a:ext cx="14415394" cy="243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2B8088"/>
                </a:solidFill>
                <a:latin typeface="TAN Mon Cheri"/>
              </a:rPr>
              <a:t>INTRODUCTION OF GESTURE RECOGNITION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467926"/>
            <a:ext cx="16230600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1A1A1A"/>
                </a:solidFill>
                <a:latin typeface="Red Hat Display Bold"/>
              </a:rPr>
              <a:t>Gesture recognition</a:t>
            </a:r>
            <a:r>
              <a:rPr lang="en-US" sz="3400">
                <a:solidFill>
                  <a:srgbClr val="1A1A1A"/>
                </a:solidFill>
                <a:latin typeface="Red Hat Display"/>
              </a:rPr>
              <a:t> is a language technology with the goal of interpreting human gestures via mathematical algorithms. Gesture can originate from any bodily motion or state but commonly originate from the face or hand.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09818" y="6892162"/>
            <a:ext cx="16230600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1A1A1A"/>
                </a:solidFill>
                <a:latin typeface="Red Hat Display Bold"/>
              </a:rPr>
              <a:t>Gesture recognition</a:t>
            </a:r>
            <a:r>
              <a:rPr lang="en-US" sz="3400">
                <a:solidFill>
                  <a:srgbClr val="1A1A1A"/>
                </a:solidFill>
                <a:latin typeface="Red Hat Display"/>
              </a:rPr>
              <a:t> enables human to interface with the machine and interact naturally without any mechanical devices. Using the concept of gesture recognition, it is possible to point a figure at the computer screen so that the cursor will move accordingly.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rcRect l="0" t="0" r="2228" b="17453"/>
          <a:stretch>
            <a:fillRect/>
          </a:stretch>
        </p:blipFill>
        <p:spPr>
          <a:xfrm flipH="tru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true" flipV="false" rot="0">
            <a:off x="1028700" y="-3060852"/>
            <a:ext cx="7534999" cy="8179103"/>
          </a:xfrm>
          <a:custGeom>
            <a:avLst/>
            <a:gdLst/>
            <a:ahLst/>
            <a:cxnLst/>
            <a:rect r="r" b="b" t="t" l="l"/>
            <a:pathLst>
              <a:path h="8179103" w="7534999">
                <a:moveTo>
                  <a:pt x="7534999" y="0"/>
                </a:moveTo>
                <a:lnTo>
                  <a:pt x="0" y="0"/>
                </a:lnTo>
                <a:lnTo>
                  <a:pt x="0" y="8179104"/>
                </a:lnTo>
                <a:lnTo>
                  <a:pt x="7534999" y="8179104"/>
                </a:lnTo>
                <a:lnTo>
                  <a:pt x="7534999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150127"/>
            <a:ext cx="16230600" cy="243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2B8088"/>
                </a:solidFill>
                <a:latin typeface="TAN Mon Cheri"/>
              </a:rPr>
              <a:t>TYPES OF GESTURE RECOGNITION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1487296" y="3413792"/>
            <a:ext cx="8899582" cy="8899582"/>
          </a:xfrm>
          <a:custGeom>
            <a:avLst/>
            <a:gdLst/>
            <a:ahLst/>
            <a:cxnLst/>
            <a:rect r="r" b="b" t="t" l="l"/>
            <a:pathLst>
              <a:path h="8899582" w="8899582">
                <a:moveTo>
                  <a:pt x="8899582" y="0"/>
                </a:moveTo>
                <a:lnTo>
                  <a:pt x="0" y="0"/>
                </a:lnTo>
                <a:lnTo>
                  <a:pt x="0" y="8899582"/>
                </a:lnTo>
                <a:lnTo>
                  <a:pt x="8899582" y="8899582"/>
                </a:lnTo>
                <a:lnTo>
                  <a:pt x="889958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4463003"/>
            <a:ext cx="2644427" cy="655249"/>
            <a:chOff x="0" y="0"/>
            <a:chExt cx="759715" cy="1882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59715" cy="188246"/>
            </a:xfrm>
            <a:custGeom>
              <a:avLst/>
              <a:gdLst/>
              <a:ahLst/>
              <a:cxnLst/>
              <a:rect r="r" b="b" t="t" l="l"/>
              <a:pathLst>
                <a:path h="188246" w="759715">
                  <a:moveTo>
                    <a:pt x="0" y="0"/>
                  </a:moveTo>
                  <a:lnTo>
                    <a:pt x="759715" y="0"/>
                  </a:lnTo>
                  <a:lnTo>
                    <a:pt x="759715" y="188246"/>
                  </a:lnTo>
                  <a:lnTo>
                    <a:pt x="0" y="188246"/>
                  </a:lnTo>
                  <a:close/>
                </a:path>
              </a:pathLst>
            </a:custGeom>
            <a:solidFill>
              <a:srgbClr val="2B8088">
                <a:alpha val="8980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  <a:r>
                <a:rPr lang="en-US" sz="2999">
                  <a:solidFill>
                    <a:srgbClr val="F6E7D5">
                      <a:alpha val="89804"/>
                    </a:srgbClr>
                  </a:solidFill>
                  <a:latin typeface="Red Hat Display Bold"/>
                </a:rPr>
                <a:t>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745935" y="4463003"/>
            <a:ext cx="2644427" cy="655249"/>
            <a:chOff x="0" y="0"/>
            <a:chExt cx="759715" cy="18824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59715" cy="188246"/>
            </a:xfrm>
            <a:custGeom>
              <a:avLst/>
              <a:gdLst/>
              <a:ahLst/>
              <a:cxnLst/>
              <a:rect r="r" b="b" t="t" l="l"/>
              <a:pathLst>
                <a:path h="188246" w="759715">
                  <a:moveTo>
                    <a:pt x="0" y="0"/>
                  </a:moveTo>
                  <a:lnTo>
                    <a:pt x="759715" y="0"/>
                  </a:lnTo>
                  <a:lnTo>
                    <a:pt x="759715" y="188246"/>
                  </a:lnTo>
                  <a:lnTo>
                    <a:pt x="0" y="188246"/>
                  </a:lnTo>
                  <a:close/>
                </a:path>
              </a:pathLst>
            </a:custGeom>
            <a:solidFill>
              <a:srgbClr val="2B8088">
                <a:alpha val="8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  <a:r>
                <a:rPr lang="en-US" sz="2999">
                  <a:solidFill>
                    <a:srgbClr val="F6E7D5">
                      <a:alpha val="89804"/>
                    </a:srgbClr>
                  </a:solidFill>
                  <a:latin typeface="Red Hat Display Bold"/>
                </a:rPr>
                <a:t>2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463169" y="4463003"/>
            <a:ext cx="2644427" cy="655249"/>
            <a:chOff x="0" y="0"/>
            <a:chExt cx="759715" cy="18824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59715" cy="188246"/>
            </a:xfrm>
            <a:custGeom>
              <a:avLst/>
              <a:gdLst/>
              <a:ahLst/>
              <a:cxnLst/>
              <a:rect r="r" b="b" t="t" l="l"/>
              <a:pathLst>
                <a:path h="188246" w="759715">
                  <a:moveTo>
                    <a:pt x="0" y="0"/>
                  </a:moveTo>
                  <a:lnTo>
                    <a:pt x="759715" y="0"/>
                  </a:lnTo>
                  <a:lnTo>
                    <a:pt x="759715" y="188246"/>
                  </a:lnTo>
                  <a:lnTo>
                    <a:pt x="0" y="188246"/>
                  </a:lnTo>
                  <a:close/>
                </a:path>
              </a:pathLst>
            </a:custGeom>
            <a:solidFill>
              <a:srgbClr val="2B8088">
                <a:alpha val="89804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  <a:r>
                <a:rPr lang="en-US" sz="2999">
                  <a:solidFill>
                    <a:srgbClr val="F6E7D5">
                      <a:alpha val="89804"/>
                    </a:srgbClr>
                  </a:solidFill>
                  <a:latin typeface="Red Hat Display Bold"/>
                </a:rPr>
                <a:t>3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180404" y="4463003"/>
            <a:ext cx="2644427" cy="655249"/>
            <a:chOff x="0" y="0"/>
            <a:chExt cx="759715" cy="18824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59715" cy="188246"/>
            </a:xfrm>
            <a:custGeom>
              <a:avLst/>
              <a:gdLst/>
              <a:ahLst/>
              <a:cxnLst/>
              <a:rect r="r" b="b" t="t" l="l"/>
              <a:pathLst>
                <a:path h="188246" w="759715">
                  <a:moveTo>
                    <a:pt x="0" y="0"/>
                  </a:moveTo>
                  <a:lnTo>
                    <a:pt x="759715" y="0"/>
                  </a:lnTo>
                  <a:lnTo>
                    <a:pt x="759715" y="188246"/>
                  </a:lnTo>
                  <a:lnTo>
                    <a:pt x="0" y="188246"/>
                  </a:lnTo>
                  <a:close/>
                </a:path>
              </a:pathLst>
            </a:custGeom>
            <a:solidFill>
              <a:srgbClr val="2B8088">
                <a:alpha val="89804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  <a:r>
                <a:rPr lang="en-US" sz="2999">
                  <a:solidFill>
                    <a:srgbClr val="F6E7D5">
                      <a:alpha val="89804"/>
                    </a:srgbClr>
                  </a:solidFill>
                  <a:latin typeface="Red Hat Display Bold"/>
                </a:rPr>
                <a:t>4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897639" y="4463003"/>
            <a:ext cx="2644427" cy="655249"/>
            <a:chOff x="0" y="0"/>
            <a:chExt cx="759715" cy="18824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59715" cy="188246"/>
            </a:xfrm>
            <a:custGeom>
              <a:avLst/>
              <a:gdLst/>
              <a:ahLst/>
              <a:cxnLst/>
              <a:rect r="r" b="b" t="t" l="l"/>
              <a:pathLst>
                <a:path h="188246" w="759715">
                  <a:moveTo>
                    <a:pt x="0" y="0"/>
                  </a:moveTo>
                  <a:lnTo>
                    <a:pt x="759715" y="0"/>
                  </a:lnTo>
                  <a:lnTo>
                    <a:pt x="759715" y="188246"/>
                  </a:lnTo>
                  <a:lnTo>
                    <a:pt x="0" y="188246"/>
                  </a:lnTo>
                  <a:close/>
                </a:path>
              </a:pathLst>
            </a:custGeom>
            <a:solidFill>
              <a:srgbClr val="2B8088">
                <a:alpha val="89804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  <a:r>
                <a:rPr lang="en-US" sz="2999">
                  <a:solidFill>
                    <a:srgbClr val="F6E7D5">
                      <a:alpha val="89804"/>
                    </a:srgbClr>
                  </a:solidFill>
                  <a:latin typeface="Red Hat Display Bold"/>
                </a:rPr>
                <a:t>5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4614873" y="4463003"/>
            <a:ext cx="2644427" cy="655249"/>
            <a:chOff x="0" y="0"/>
            <a:chExt cx="759715" cy="18824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59715" cy="188246"/>
            </a:xfrm>
            <a:custGeom>
              <a:avLst/>
              <a:gdLst/>
              <a:ahLst/>
              <a:cxnLst/>
              <a:rect r="r" b="b" t="t" l="l"/>
              <a:pathLst>
                <a:path h="188246" w="759715">
                  <a:moveTo>
                    <a:pt x="0" y="0"/>
                  </a:moveTo>
                  <a:lnTo>
                    <a:pt x="759715" y="0"/>
                  </a:lnTo>
                  <a:lnTo>
                    <a:pt x="759715" y="188246"/>
                  </a:lnTo>
                  <a:lnTo>
                    <a:pt x="0" y="188246"/>
                  </a:lnTo>
                  <a:close/>
                </a:path>
              </a:pathLst>
            </a:custGeom>
            <a:solidFill>
              <a:srgbClr val="2B8088">
                <a:alpha val="89804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  <a:r>
                <a:rPr lang="en-US" sz="2999">
                  <a:solidFill>
                    <a:srgbClr val="F6E7D5">
                      <a:alpha val="89804"/>
                    </a:srgbClr>
                  </a:solidFill>
                  <a:latin typeface="Red Hat Display Bold"/>
                </a:rPr>
                <a:t>6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28700" y="5143500"/>
            <a:ext cx="2644427" cy="4029075"/>
            <a:chOff x="0" y="0"/>
            <a:chExt cx="696475" cy="106115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96474" cy="1061156"/>
            </a:xfrm>
            <a:custGeom>
              <a:avLst/>
              <a:gdLst/>
              <a:ahLst/>
              <a:cxnLst/>
              <a:rect r="r" b="b" t="t" l="l"/>
              <a:pathLst>
                <a:path h="1061156" w="696474">
                  <a:moveTo>
                    <a:pt x="0" y="0"/>
                  </a:moveTo>
                  <a:lnTo>
                    <a:pt x="696474" y="0"/>
                  </a:lnTo>
                  <a:lnTo>
                    <a:pt x="696474" y="1061156"/>
                  </a:lnTo>
                  <a:lnTo>
                    <a:pt x="0" y="1061156"/>
                  </a:lnTo>
                  <a:close/>
                </a:path>
              </a:pathLst>
            </a:custGeom>
            <a:solidFill>
              <a:srgbClr val="F6E7D5">
                <a:alpha val="8000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1A1A1A">
                      <a:alpha val="80000"/>
                    </a:srgbClr>
                  </a:solidFill>
                  <a:latin typeface="Red Hat Display Bold"/>
                </a:rPr>
                <a:t>SIGN-LANGUAGE RECOGNITION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3745935" y="5143500"/>
            <a:ext cx="2644427" cy="4029075"/>
            <a:chOff x="0" y="0"/>
            <a:chExt cx="696475" cy="106115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96474" cy="1061156"/>
            </a:xfrm>
            <a:custGeom>
              <a:avLst/>
              <a:gdLst/>
              <a:ahLst/>
              <a:cxnLst/>
              <a:rect r="r" b="b" t="t" l="l"/>
              <a:pathLst>
                <a:path h="1061156" w="696474">
                  <a:moveTo>
                    <a:pt x="0" y="0"/>
                  </a:moveTo>
                  <a:lnTo>
                    <a:pt x="696474" y="0"/>
                  </a:lnTo>
                  <a:lnTo>
                    <a:pt x="696474" y="1061156"/>
                  </a:lnTo>
                  <a:lnTo>
                    <a:pt x="0" y="1061156"/>
                  </a:lnTo>
                  <a:close/>
                </a:path>
              </a:pathLst>
            </a:custGeom>
            <a:solidFill>
              <a:srgbClr val="F6E7D5">
                <a:alpha val="8000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1A1A1A">
                      <a:alpha val="80000"/>
                    </a:srgbClr>
                  </a:solidFill>
                  <a:latin typeface="Red Hat Display Bold"/>
                </a:rPr>
                <a:t>FACIAL EXPRESSION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6463169" y="5118252"/>
            <a:ext cx="2644427" cy="4054323"/>
            <a:chOff x="0" y="0"/>
            <a:chExt cx="696475" cy="106780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96474" cy="1067805"/>
            </a:xfrm>
            <a:custGeom>
              <a:avLst/>
              <a:gdLst/>
              <a:ahLst/>
              <a:cxnLst/>
              <a:rect r="r" b="b" t="t" l="l"/>
              <a:pathLst>
                <a:path h="1067805" w="696474">
                  <a:moveTo>
                    <a:pt x="0" y="0"/>
                  </a:moveTo>
                  <a:lnTo>
                    <a:pt x="696474" y="0"/>
                  </a:lnTo>
                  <a:lnTo>
                    <a:pt x="696474" y="1067805"/>
                  </a:lnTo>
                  <a:lnTo>
                    <a:pt x="0" y="1067805"/>
                  </a:lnTo>
                  <a:close/>
                </a:path>
              </a:pathLst>
            </a:custGeom>
            <a:solidFill>
              <a:srgbClr val="F6E7D5">
                <a:alpha val="8000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9"/>
                </a:lnSpc>
              </a:pPr>
              <a:r>
                <a:rPr lang="en-US" sz="2699">
                  <a:solidFill>
                    <a:srgbClr val="1A1A1A">
                      <a:alpha val="80000"/>
                    </a:srgbClr>
                  </a:solidFill>
                  <a:latin typeface="Red Hat Display Bold"/>
                </a:rPr>
                <a:t>FACE RECOGNITION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180404" y="5143500"/>
            <a:ext cx="2644427" cy="4029075"/>
            <a:chOff x="0" y="0"/>
            <a:chExt cx="696475" cy="1061156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96474" cy="1061156"/>
            </a:xfrm>
            <a:custGeom>
              <a:avLst/>
              <a:gdLst/>
              <a:ahLst/>
              <a:cxnLst/>
              <a:rect r="r" b="b" t="t" l="l"/>
              <a:pathLst>
                <a:path h="1061156" w="696474">
                  <a:moveTo>
                    <a:pt x="0" y="0"/>
                  </a:moveTo>
                  <a:lnTo>
                    <a:pt x="696474" y="0"/>
                  </a:lnTo>
                  <a:lnTo>
                    <a:pt x="696474" y="1061156"/>
                  </a:lnTo>
                  <a:lnTo>
                    <a:pt x="0" y="1061156"/>
                  </a:lnTo>
                  <a:close/>
                </a:path>
              </a:pathLst>
            </a:custGeom>
            <a:solidFill>
              <a:srgbClr val="F6E7D5">
                <a:alpha val="8000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1A1A1A">
                      <a:alpha val="80000"/>
                    </a:srgbClr>
                  </a:solidFill>
                  <a:latin typeface="Red Hat Display Bold"/>
                </a:rPr>
                <a:t>ELECTRICAL FEILD SENSING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1897639" y="5118252"/>
            <a:ext cx="2644427" cy="4054323"/>
            <a:chOff x="0" y="0"/>
            <a:chExt cx="696475" cy="1067805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96474" cy="1067805"/>
            </a:xfrm>
            <a:custGeom>
              <a:avLst/>
              <a:gdLst/>
              <a:ahLst/>
              <a:cxnLst/>
              <a:rect r="r" b="b" t="t" l="l"/>
              <a:pathLst>
                <a:path h="1067805" w="696474">
                  <a:moveTo>
                    <a:pt x="0" y="0"/>
                  </a:moveTo>
                  <a:lnTo>
                    <a:pt x="696474" y="0"/>
                  </a:lnTo>
                  <a:lnTo>
                    <a:pt x="696474" y="1067805"/>
                  </a:lnTo>
                  <a:lnTo>
                    <a:pt x="0" y="1067805"/>
                  </a:lnTo>
                  <a:close/>
                </a:path>
              </a:pathLst>
            </a:custGeom>
            <a:solidFill>
              <a:srgbClr val="F6E7D5">
                <a:alpha val="8000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1A1A1A">
                      <a:alpha val="80000"/>
                    </a:srgbClr>
                  </a:solidFill>
                  <a:latin typeface="Red Hat Display Bold"/>
                </a:rPr>
                <a:t>VISION </a:t>
              </a:r>
            </a:p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1A1A1A">
                      <a:alpha val="80000"/>
                    </a:srgbClr>
                  </a:solidFill>
                  <a:latin typeface="Red Hat Display Bold"/>
                </a:rPr>
                <a:t>BASED TECHNO-LOGIES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4614873" y="5143500"/>
            <a:ext cx="2644427" cy="4029075"/>
            <a:chOff x="0" y="0"/>
            <a:chExt cx="696475" cy="1061156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96474" cy="1061156"/>
            </a:xfrm>
            <a:custGeom>
              <a:avLst/>
              <a:gdLst/>
              <a:ahLst/>
              <a:cxnLst/>
              <a:rect r="r" b="b" t="t" l="l"/>
              <a:pathLst>
                <a:path h="1061156" w="696474">
                  <a:moveTo>
                    <a:pt x="0" y="0"/>
                  </a:moveTo>
                  <a:lnTo>
                    <a:pt x="696474" y="0"/>
                  </a:lnTo>
                  <a:lnTo>
                    <a:pt x="696474" y="1061156"/>
                  </a:lnTo>
                  <a:lnTo>
                    <a:pt x="0" y="1061156"/>
                  </a:lnTo>
                  <a:close/>
                </a:path>
              </a:pathLst>
            </a:custGeom>
            <a:solidFill>
              <a:srgbClr val="F6E7D5">
                <a:alpha val="8000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1A1A1A">
                      <a:alpha val="80000"/>
                    </a:srgbClr>
                  </a:solidFill>
                  <a:latin typeface="Red Hat Display Bold"/>
                </a:rPr>
                <a:t>DEVICE GESTURE TECH-NOLOGIES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6621537" y="9383072"/>
            <a:ext cx="637763" cy="637763"/>
            <a:chOff x="0" y="0"/>
            <a:chExt cx="8128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B8088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0"/>
                </a:lnSpc>
              </a:pPr>
              <a:r>
                <a:rPr lang="en-US" sz="2200">
                  <a:solidFill>
                    <a:srgbClr val="F6E7D5"/>
                  </a:solidFill>
                  <a:latin typeface="Red Hat Display Bold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rcRect l="0" t="0" r="28" b="15596"/>
          <a:stretch>
            <a:fillRect/>
          </a:stretch>
        </p:blipFill>
        <p:spPr>
          <a:xfrm flipH="true" flipV="tru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true" flipV="true" rot="0">
            <a:off x="-1388656" y="-2078054"/>
            <a:ext cx="6663511" cy="6663511"/>
          </a:xfrm>
          <a:custGeom>
            <a:avLst/>
            <a:gdLst/>
            <a:ahLst/>
            <a:cxnLst/>
            <a:rect r="r" b="b" t="t" l="l"/>
            <a:pathLst>
              <a:path h="6663511" w="6663511">
                <a:moveTo>
                  <a:pt x="6663512" y="6663511"/>
                </a:moveTo>
                <a:lnTo>
                  <a:pt x="0" y="6663511"/>
                </a:lnTo>
                <a:lnTo>
                  <a:pt x="0" y="0"/>
                </a:lnTo>
                <a:lnTo>
                  <a:pt x="6663512" y="0"/>
                </a:lnTo>
                <a:lnTo>
                  <a:pt x="6663512" y="6663511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608663" y="5161139"/>
            <a:ext cx="6663511" cy="6663511"/>
          </a:xfrm>
          <a:custGeom>
            <a:avLst/>
            <a:gdLst/>
            <a:ahLst/>
            <a:cxnLst/>
            <a:rect r="r" b="b" t="t" l="l"/>
            <a:pathLst>
              <a:path h="6663511" w="6663511">
                <a:moveTo>
                  <a:pt x="0" y="0"/>
                </a:moveTo>
                <a:lnTo>
                  <a:pt x="6663511" y="0"/>
                </a:lnTo>
                <a:lnTo>
                  <a:pt x="6663511" y="6663511"/>
                </a:lnTo>
                <a:lnTo>
                  <a:pt x="0" y="66635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1357821"/>
            <a:ext cx="18288000" cy="7571358"/>
            <a:chOff x="0" y="0"/>
            <a:chExt cx="7928180" cy="32823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28180" cy="3282321"/>
            </a:xfrm>
            <a:custGeom>
              <a:avLst/>
              <a:gdLst/>
              <a:ahLst/>
              <a:cxnLst/>
              <a:rect r="r" b="b" t="t" l="l"/>
              <a:pathLst>
                <a:path h="3282321" w="7928180">
                  <a:moveTo>
                    <a:pt x="0" y="0"/>
                  </a:moveTo>
                  <a:lnTo>
                    <a:pt x="7928180" y="0"/>
                  </a:lnTo>
                  <a:lnTo>
                    <a:pt x="7928180" y="3282321"/>
                  </a:lnTo>
                  <a:lnTo>
                    <a:pt x="0" y="3282321"/>
                  </a:lnTo>
                  <a:close/>
                </a:path>
              </a:pathLst>
            </a:custGeom>
            <a:solidFill>
              <a:srgbClr val="F6E7D5">
                <a:alpha val="49804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621537" y="9383072"/>
            <a:ext cx="637763" cy="63776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B808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0"/>
                </a:lnSpc>
              </a:pPr>
              <a:r>
                <a:rPr lang="en-US" sz="2200">
                  <a:solidFill>
                    <a:srgbClr val="F6E7D5"/>
                  </a:solidFill>
                  <a:latin typeface="Red Hat Display Bold"/>
                </a:rPr>
                <a:t>5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164621" y="5867505"/>
            <a:ext cx="11762709" cy="2396790"/>
          </a:xfrm>
          <a:custGeom>
            <a:avLst/>
            <a:gdLst/>
            <a:ahLst/>
            <a:cxnLst/>
            <a:rect r="r" b="b" t="t" l="l"/>
            <a:pathLst>
              <a:path h="2396790" w="11762709">
                <a:moveTo>
                  <a:pt x="0" y="0"/>
                </a:moveTo>
                <a:lnTo>
                  <a:pt x="11762709" y="0"/>
                </a:lnTo>
                <a:lnTo>
                  <a:pt x="11762709" y="2396790"/>
                </a:lnTo>
                <a:lnTo>
                  <a:pt x="0" y="23967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55980" y="1657204"/>
            <a:ext cx="14576041" cy="243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2B8088"/>
                </a:solidFill>
                <a:latin typeface="TAN Mon Cheri"/>
              </a:rPr>
              <a:t>GESTURE RECOGNITION SYSTEM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44000" y="4819755"/>
            <a:ext cx="2797893" cy="104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1A1A1A"/>
                </a:solidFill>
                <a:latin typeface="Red Hat Display"/>
              </a:rPr>
              <a:t>Feature space representation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129437" y="8207145"/>
            <a:ext cx="2093295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1A1A1A"/>
                </a:solidFill>
                <a:latin typeface="Red Hat Display"/>
              </a:rPr>
              <a:t>Gesture DB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198075" y="6273895"/>
            <a:ext cx="2233945" cy="104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1A1A1A"/>
                </a:solidFill>
                <a:latin typeface="Red Hat Display"/>
              </a:rPr>
              <a:t>Recognized gestures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rcRect l="0" t="2464" r="18031" b="28331"/>
          <a:stretch>
            <a:fillRect/>
          </a:stretch>
        </p:blipFill>
        <p:spPr>
          <a:xfrm flipH="true" flipV="tru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true" flipV="true" rot="0">
            <a:off x="12730981" y="6051317"/>
            <a:ext cx="6663511" cy="6663511"/>
          </a:xfrm>
          <a:custGeom>
            <a:avLst/>
            <a:gdLst/>
            <a:ahLst/>
            <a:cxnLst/>
            <a:rect r="r" b="b" t="t" l="l"/>
            <a:pathLst>
              <a:path h="6663511" w="6663511">
                <a:moveTo>
                  <a:pt x="6663511" y="6663511"/>
                </a:moveTo>
                <a:lnTo>
                  <a:pt x="0" y="6663511"/>
                </a:lnTo>
                <a:lnTo>
                  <a:pt x="0" y="0"/>
                </a:lnTo>
                <a:lnTo>
                  <a:pt x="6663511" y="0"/>
                </a:lnTo>
                <a:lnTo>
                  <a:pt x="6663511" y="6663511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-1668056" y="-1805086"/>
            <a:ext cx="6663511" cy="6663511"/>
          </a:xfrm>
          <a:custGeom>
            <a:avLst/>
            <a:gdLst/>
            <a:ahLst/>
            <a:cxnLst/>
            <a:rect r="r" b="b" t="t" l="l"/>
            <a:pathLst>
              <a:path h="6663511" w="6663511">
                <a:moveTo>
                  <a:pt x="6663512" y="6663511"/>
                </a:moveTo>
                <a:lnTo>
                  <a:pt x="0" y="6663511"/>
                </a:lnTo>
                <a:lnTo>
                  <a:pt x="0" y="0"/>
                </a:lnTo>
                <a:lnTo>
                  <a:pt x="6663512" y="0"/>
                </a:lnTo>
                <a:lnTo>
                  <a:pt x="6663512" y="6663511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28700" y="3877829"/>
            <a:ext cx="5201215" cy="2983354"/>
            <a:chOff x="0" y="0"/>
            <a:chExt cx="7981950" cy="45783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C396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F6E7D5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9C396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0" t="-3261" r="0" b="-3261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6543393" y="3877829"/>
            <a:ext cx="5201215" cy="2983354"/>
            <a:chOff x="0" y="0"/>
            <a:chExt cx="7981950" cy="45783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C396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F6E7D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9C396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0" t="-3261" r="0" b="-3261"/>
              </a:stretch>
            </a:blip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2058932" y="3877829"/>
            <a:ext cx="5201215" cy="2983354"/>
            <a:chOff x="0" y="0"/>
            <a:chExt cx="7981950" cy="45783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C396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F6E7D5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9C396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0" t="-3261" r="0" b="-3261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028700" y="7638178"/>
            <a:ext cx="5201215" cy="2063775"/>
            <a:chOff x="0" y="0"/>
            <a:chExt cx="1500733" cy="59547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00733" cy="595472"/>
            </a:xfrm>
            <a:custGeom>
              <a:avLst/>
              <a:gdLst/>
              <a:ahLst/>
              <a:cxnLst/>
              <a:rect r="r" b="b" t="t" l="l"/>
              <a:pathLst>
                <a:path h="595472" w="1500733">
                  <a:moveTo>
                    <a:pt x="0" y="0"/>
                  </a:moveTo>
                  <a:lnTo>
                    <a:pt x="1500733" y="0"/>
                  </a:lnTo>
                  <a:lnTo>
                    <a:pt x="1500733" y="595472"/>
                  </a:lnTo>
                  <a:lnTo>
                    <a:pt x="0" y="595472"/>
                  </a:lnTo>
                  <a:close/>
                </a:path>
              </a:pathLst>
            </a:custGeom>
            <a:solidFill>
              <a:srgbClr val="F6E7D5">
                <a:alpha val="8000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 marL="431802" indent="-215901" lvl="1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1A1A1A">
                      <a:alpha val="80000"/>
                    </a:srgbClr>
                  </a:solidFill>
                  <a:latin typeface="Red Hat Display"/>
                </a:rPr>
                <a:t>Temporal Modeling</a:t>
              </a:r>
            </a:p>
            <a:p>
              <a:pPr algn="just" marL="431802" indent="-215901" lvl="1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1A1A1A">
                      <a:alpha val="80000"/>
                    </a:srgbClr>
                  </a:solidFill>
                  <a:latin typeface="Red Hat Display"/>
                </a:rPr>
                <a:t>Spatial Modeling</a:t>
              </a:r>
            </a:p>
            <a:p>
              <a:pPr algn="just" marL="431802" indent="-215901" lvl="1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1A1A1A">
                      <a:alpha val="80000"/>
                    </a:srgbClr>
                  </a:solidFill>
                  <a:latin typeface="Red Hat Display"/>
                </a:rPr>
                <a:t>3D hand arm modeling</a:t>
              </a:r>
            </a:p>
            <a:p>
              <a:pPr algn="just" marL="431802" indent="-215901" lvl="1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1A1A1A">
                      <a:alpha val="80000"/>
                    </a:srgbClr>
                  </a:solidFill>
                  <a:latin typeface="Red Hat Display"/>
                </a:rPr>
                <a:t>Appearance-based Modeling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28700" y="7010239"/>
            <a:ext cx="5201215" cy="627940"/>
            <a:chOff x="0" y="0"/>
            <a:chExt cx="1637002" cy="19763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7002" cy="197634"/>
            </a:xfrm>
            <a:custGeom>
              <a:avLst/>
              <a:gdLst/>
              <a:ahLst/>
              <a:cxnLst/>
              <a:rect r="r" b="b" t="t" l="l"/>
              <a:pathLst>
                <a:path h="197634" w="1637002">
                  <a:moveTo>
                    <a:pt x="0" y="0"/>
                  </a:moveTo>
                  <a:lnTo>
                    <a:pt x="1637002" y="0"/>
                  </a:lnTo>
                  <a:lnTo>
                    <a:pt x="1637002" y="197634"/>
                  </a:lnTo>
                  <a:lnTo>
                    <a:pt x="0" y="197634"/>
                  </a:lnTo>
                  <a:close/>
                </a:path>
              </a:pathLst>
            </a:custGeom>
            <a:solidFill>
              <a:srgbClr val="2B8088">
                <a:alpha val="89804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6E7D5">
                      <a:alpha val="89804"/>
                    </a:srgbClr>
                  </a:solidFill>
                  <a:latin typeface="Red Hat Display Bold"/>
                </a:rPr>
                <a:t>MODELING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6543393" y="7638178"/>
            <a:ext cx="5201215" cy="2063775"/>
            <a:chOff x="0" y="0"/>
            <a:chExt cx="1500733" cy="59547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500733" cy="595472"/>
            </a:xfrm>
            <a:custGeom>
              <a:avLst/>
              <a:gdLst/>
              <a:ahLst/>
              <a:cxnLst/>
              <a:rect r="r" b="b" t="t" l="l"/>
              <a:pathLst>
                <a:path h="595472" w="1500733">
                  <a:moveTo>
                    <a:pt x="0" y="0"/>
                  </a:moveTo>
                  <a:lnTo>
                    <a:pt x="1500733" y="0"/>
                  </a:lnTo>
                  <a:lnTo>
                    <a:pt x="1500733" y="595472"/>
                  </a:lnTo>
                  <a:lnTo>
                    <a:pt x="0" y="595472"/>
                  </a:lnTo>
                  <a:close/>
                </a:path>
              </a:pathLst>
            </a:custGeom>
            <a:solidFill>
              <a:srgbClr val="F6E7D5">
                <a:alpha val="8000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 marL="431802" indent="-215901" lvl="1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1A1A1A">
                      <a:alpha val="80000"/>
                    </a:srgbClr>
                  </a:solidFill>
                  <a:latin typeface="Red Hat Display"/>
                </a:rPr>
                <a:t>Feature Detection</a:t>
              </a:r>
            </a:p>
            <a:p>
              <a:pPr algn="just" marL="431802" indent="-215901" lvl="1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1A1A1A">
                      <a:alpha val="80000"/>
                    </a:srgbClr>
                  </a:solidFill>
                  <a:latin typeface="Red Hat Display"/>
                </a:rPr>
                <a:t>Parameter Estimation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6543393" y="7010239"/>
            <a:ext cx="5201215" cy="627940"/>
            <a:chOff x="0" y="0"/>
            <a:chExt cx="1637002" cy="197634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637002" cy="197634"/>
            </a:xfrm>
            <a:custGeom>
              <a:avLst/>
              <a:gdLst/>
              <a:ahLst/>
              <a:cxnLst/>
              <a:rect r="r" b="b" t="t" l="l"/>
              <a:pathLst>
                <a:path h="197634" w="1637002">
                  <a:moveTo>
                    <a:pt x="0" y="0"/>
                  </a:moveTo>
                  <a:lnTo>
                    <a:pt x="1637002" y="0"/>
                  </a:lnTo>
                  <a:lnTo>
                    <a:pt x="1637002" y="197634"/>
                  </a:lnTo>
                  <a:lnTo>
                    <a:pt x="0" y="197634"/>
                  </a:lnTo>
                  <a:close/>
                </a:path>
              </a:pathLst>
            </a:custGeom>
            <a:solidFill>
              <a:srgbClr val="2B8088">
                <a:alpha val="89804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6E7D5">
                      <a:alpha val="89804"/>
                    </a:srgbClr>
                  </a:solidFill>
                  <a:latin typeface="Red Hat Display Bold"/>
                </a:rPr>
                <a:t>ANALYSIS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2058932" y="7638178"/>
            <a:ext cx="5201215" cy="2063775"/>
            <a:chOff x="0" y="0"/>
            <a:chExt cx="1500733" cy="59547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500733" cy="595472"/>
            </a:xfrm>
            <a:custGeom>
              <a:avLst/>
              <a:gdLst/>
              <a:ahLst/>
              <a:cxnLst/>
              <a:rect r="r" b="b" t="t" l="l"/>
              <a:pathLst>
                <a:path h="595472" w="1500733">
                  <a:moveTo>
                    <a:pt x="0" y="0"/>
                  </a:moveTo>
                  <a:lnTo>
                    <a:pt x="1500733" y="0"/>
                  </a:lnTo>
                  <a:lnTo>
                    <a:pt x="1500733" y="595472"/>
                  </a:lnTo>
                  <a:lnTo>
                    <a:pt x="0" y="595472"/>
                  </a:lnTo>
                  <a:close/>
                </a:path>
              </a:pathLst>
            </a:custGeom>
            <a:solidFill>
              <a:srgbClr val="F6E7D5">
                <a:alpha val="8000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 marL="431802" indent="-215901" lvl="1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1A1A1A">
                      <a:alpha val="80000"/>
                    </a:srgbClr>
                  </a:solidFill>
                  <a:latin typeface="Red Hat Display"/>
                </a:rPr>
                <a:t>Optimal partitioning of the parameter space</a:t>
              </a:r>
            </a:p>
            <a:p>
              <a:pPr algn="just" marL="431802" indent="-215901" lvl="1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1A1A1A">
                      <a:alpha val="80000"/>
                    </a:srgbClr>
                  </a:solidFill>
                  <a:latin typeface="Red Hat Display"/>
                </a:rPr>
                <a:t>Implementation</a:t>
              </a:r>
            </a:p>
            <a:p>
              <a:pPr algn="just" marL="431802" indent="-215901" lvl="1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1A1A1A">
                      <a:alpha val="80000"/>
                    </a:srgbClr>
                  </a:solidFill>
                  <a:latin typeface="Red Hat Display"/>
                </a:rPr>
                <a:t>Computational Efficiency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6621537" y="9383072"/>
            <a:ext cx="637763" cy="637763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B8088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0"/>
                </a:lnSpc>
              </a:pPr>
              <a:r>
                <a:rPr lang="en-US" sz="2200">
                  <a:solidFill>
                    <a:srgbClr val="F6E7D5"/>
                  </a:solidFill>
                  <a:latin typeface="Red Hat Display Bold"/>
                </a:rPr>
                <a:t>6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2058085" y="7010239"/>
            <a:ext cx="5201215" cy="627940"/>
            <a:chOff x="0" y="0"/>
            <a:chExt cx="1637002" cy="197634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637002" cy="197634"/>
            </a:xfrm>
            <a:custGeom>
              <a:avLst/>
              <a:gdLst/>
              <a:ahLst/>
              <a:cxnLst/>
              <a:rect r="r" b="b" t="t" l="l"/>
              <a:pathLst>
                <a:path h="197634" w="1637002">
                  <a:moveTo>
                    <a:pt x="0" y="0"/>
                  </a:moveTo>
                  <a:lnTo>
                    <a:pt x="1637002" y="0"/>
                  </a:lnTo>
                  <a:lnTo>
                    <a:pt x="1637002" y="197634"/>
                  </a:lnTo>
                  <a:lnTo>
                    <a:pt x="0" y="197634"/>
                  </a:lnTo>
                  <a:close/>
                </a:path>
              </a:pathLst>
            </a:custGeom>
            <a:solidFill>
              <a:srgbClr val="2B8088">
                <a:alpha val="89804"/>
              </a:srgbClr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6E7D5">
                      <a:alpha val="89804"/>
                    </a:srgbClr>
                  </a:solidFill>
                  <a:latin typeface="Red Hat Display Bold"/>
                </a:rPr>
                <a:t>RECOGNITION</a:t>
              </a: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1028700" y="779664"/>
            <a:ext cx="16230600" cy="243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2B8088"/>
                </a:solidFill>
                <a:latin typeface="TAN Mon Cheri"/>
              </a:rPr>
              <a:t>BASIC WORKING OF GESTURE RECOGNITION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514350" y="3145039"/>
            <a:ext cx="1725930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1A1A1A"/>
                </a:solidFill>
                <a:latin typeface="Red Hat Display"/>
              </a:rPr>
              <a:t>The scope of a gesture interfaces for human-computer interactions is divided into 3 parts: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rcRect l="0" t="0" r="1783" b="17077"/>
          <a:stretch>
            <a:fillRect/>
          </a:stretch>
        </p:blipFill>
        <p:spPr>
          <a:xfrm flipH="tru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true" flipV="false" rot="0">
            <a:off x="11248399" y="3297038"/>
            <a:ext cx="8581447" cy="8581447"/>
          </a:xfrm>
          <a:custGeom>
            <a:avLst/>
            <a:gdLst/>
            <a:ahLst/>
            <a:cxnLst/>
            <a:rect r="r" b="b" t="t" l="l"/>
            <a:pathLst>
              <a:path h="8581447" w="8581447">
                <a:moveTo>
                  <a:pt x="8581447" y="0"/>
                </a:moveTo>
                <a:lnTo>
                  <a:pt x="0" y="0"/>
                </a:lnTo>
                <a:lnTo>
                  <a:pt x="0" y="8581447"/>
                </a:lnTo>
                <a:lnTo>
                  <a:pt x="8581447" y="8581447"/>
                </a:lnTo>
                <a:lnTo>
                  <a:pt x="8581447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621537" y="9383072"/>
            <a:ext cx="637763" cy="63776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B808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0"/>
                </a:lnSpc>
              </a:pPr>
              <a:r>
                <a:rPr lang="en-US" sz="2200">
                  <a:solidFill>
                    <a:srgbClr val="F6E7D5"/>
                  </a:solidFill>
                  <a:latin typeface="Red Hat Display Bold"/>
                </a:rPr>
                <a:t>7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0">
            <a:off x="507243" y="-1502433"/>
            <a:ext cx="7534999" cy="8179103"/>
          </a:xfrm>
          <a:custGeom>
            <a:avLst/>
            <a:gdLst/>
            <a:ahLst/>
            <a:cxnLst/>
            <a:rect r="r" b="b" t="t" l="l"/>
            <a:pathLst>
              <a:path h="8179103" w="7534999">
                <a:moveTo>
                  <a:pt x="7534999" y="0"/>
                </a:moveTo>
                <a:lnTo>
                  <a:pt x="0" y="0"/>
                </a:lnTo>
                <a:lnTo>
                  <a:pt x="0" y="8179104"/>
                </a:lnTo>
                <a:lnTo>
                  <a:pt x="7534999" y="8179104"/>
                </a:lnTo>
                <a:lnTo>
                  <a:pt x="7534999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8024452" y="3041095"/>
            <a:ext cx="2239096" cy="2239087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106" t="0" r="-2106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565364" y="5432601"/>
            <a:ext cx="3157272" cy="627940"/>
            <a:chOff x="0" y="0"/>
            <a:chExt cx="993702" cy="1976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93702" cy="197634"/>
            </a:xfrm>
            <a:custGeom>
              <a:avLst/>
              <a:gdLst/>
              <a:ahLst/>
              <a:cxnLst/>
              <a:rect r="r" b="b" t="t" l="l"/>
              <a:pathLst>
                <a:path h="197634" w="993702">
                  <a:moveTo>
                    <a:pt x="0" y="0"/>
                  </a:moveTo>
                  <a:lnTo>
                    <a:pt x="993702" y="0"/>
                  </a:lnTo>
                  <a:lnTo>
                    <a:pt x="993702" y="197634"/>
                  </a:lnTo>
                  <a:lnTo>
                    <a:pt x="0" y="197634"/>
                  </a:lnTo>
                  <a:close/>
                </a:path>
              </a:pathLst>
            </a:custGeom>
            <a:solidFill>
              <a:srgbClr val="2B8088">
                <a:alpha val="89804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F6E7D5">
                      <a:alpha val="89804"/>
                    </a:srgbClr>
                  </a:solidFill>
                  <a:latin typeface="Red Hat Display Bold"/>
                </a:rPr>
                <a:t>3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565364" y="6129749"/>
            <a:ext cx="3157272" cy="2575446"/>
            <a:chOff x="0" y="0"/>
            <a:chExt cx="910984" cy="74310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10984" cy="743106"/>
            </a:xfrm>
            <a:custGeom>
              <a:avLst/>
              <a:gdLst/>
              <a:ahLst/>
              <a:cxnLst/>
              <a:rect r="r" b="b" t="t" l="l"/>
              <a:pathLst>
                <a:path h="743106" w="910984">
                  <a:moveTo>
                    <a:pt x="0" y="0"/>
                  </a:moveTo>
                  <a:lnTo>
                    <a:pt x="910984" y="0"/>
                  </a:lnTo>
                  <a:lnTo>
                    <a:pt x="910984" y="743106"/>
                  </a:lnTo>
                  <a:lnTo>
                    <a:pt x="0" y="743106"/>
                  </a:lnTo>
                  <a:close/>
                </a:path>
              </a:pathLst>
            </a:custGeom>
            <a:solidFill>
              <a:srgbClr val="F6E7D5">
                <a:alpha val="8000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1A1A1A">
                      <a:alpha val="80000"/>
                    </a:srgbClr>
                  </a:solidFill>
                  <a:latin typeface="Red Hat Display Bold"/>
                </a:rPr>
                <a:t> Virtual controllers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789311" y="5432601"/>
            <a:ext cx="3157272" cy="627940"/>
            <a:chOff x="0" y="0"/>
            <a:chExt cx="993702" cy="19763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93702" cy="197634"/>
            </a:xfrm>
            <a:custGeom>
              <a:avLst/>
              <a:gdLst/>
              <a:ahLst/>
              <a:cxnLst/>
              <a:rect r="r" b="b" t="t" l="l"/>
              <a:pathLst>
                <a:path h="197634" w="993702">
                  <a:moveTo>
                    <a:pt x="0" y="0"/>
                  </a:moveTo>
                  <a:lnTo>
                    <a:pt x="993702" y="0"/>
                  </a:lnTo>
                  <a:lnTo>
                    <a:pt x="993702" y="197634"/>
                  </a:lnTo>
                  <a:lnTo>
                    <a:pt x="0" y="197634"/>
                  </a:lnTo>
                  <a:close/>
                </a:path>
              </a:pathLst>
            </a:custGeom>
            <a:solidFill>
              <a:srgbClr val="2B8088">
                <a:alpha val="89804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F6E7D5">
                      <a:alpha val="89804"/>
                    </a:srgbClr>
                  </a:solidFill>
                  <a:latin typeface="Red Hat Display Bold"/>
                </a:rPr>
                <a:t>4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789311" y="6129749"/>
            <a:ext cx="3157272" cy="2575446"/>
            <a:chOff x="0" y="0"/>
            <a:chExt cx="910984" cy="74310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10984" cy="743106"/>
            </a:xfrm>
            <a:custGeom>
              <a:avLst/>
              <a:gdLst/>
              <a:ahLst/>
              <a:cxnLst/>
              <a:rect r="r" b="b" t="t" l="l"/>
              <a:pathLst>
                <a:path h="743106" w="910984">
                  <a:moveTo>
                    <a:pt x="0" y="0"/>
                  </a:moveTo>
                  <a:lnTo>
                    <a:pt x="910984" y="0"/>
                  </a:lnTo>
                  <a:lnTo>
                    <a:pt x="910984" y="743106"/>
                  </a:lnTo>
                  <a:lnTo>
                    <a:pt x="0" y="743106"/>
                  </a:lnTo>
                  <a:close/>
                </a:path>
              </a:pathLst>
            </a:custGeom>
            <a:solidFill>
              <a:srgbClr val="F6E7D5">
                <a:alpha val="8000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1A1A1A">
                      <a:alpha val="80000"/>
                    </a:srgbClr>
                  </a:solidFill>
                  <a:latin typeface="Red Hat Display Bold"/>
                </a:rPr>
                <a:t>Remote Control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4013258" y="5432601"/>
            <a:ext cx="3157272" cy="627940"/>
            <a:chOff x="0" y="0"/>
            <a:chExt cx="993702" cy="19763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93702" cy="197634"/>
            </a:xfrm>
            <a:custGeom>
              <a:avLst/>
              <a:gdLst/>
              <a:ahLst/>
              <a:cxnLst/>
              <a:rect r="r" b="b" t="t" l="l"/>
              <a:pathLst>
                <a:path h="197634" w="993702">
                  <a:moveTo>
                    <a:pt x="0" y="0"/>
                  </a:moveTo>
                  <a:lnTo>
                    <a:pt x="993702" y="0"/>
                  </a:lnTo>
                  <a:lnTo>
                    <a:pt x="993702" y="197634"/>
                  </a:lnTo>
                  <a:lnTo>
                    <a:pt x="0" y="197634"/>
                  </a:lnTo>
                  <a:close/>
                </a:path>
              </a:pathLst>
            </a:custGeom>
            <a:solidFill>
              <a:srgbClr val="2B8088">
                <a:alpha val="89804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F6E7D5">
                      <a:alpha val="89804"/>
                    </a:srgbClr>
                  </a:solidFill>
                  <a:latin typeface="Red Hat Display Bold"/>
                </a:rPr>
                <a:t>5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4013258" y="6129749"/>
            <a:ext cx="3157272" cy="2575446"/>
            <a:chOff x="0" y="0"/>
            <a:chExt cx="910984" cy="74310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910984" cy="743106"/>
            </a:xfrm>
            <a:custGeom>
              <a:avLst/>
              <a:gdLst/>
              <a:ahLst/>
              <a:cxnLst/>
              <a:rect r="r" b="b" t="t" l="l"/>
              <a:pathLst>
                <a:path h="743106" w="910984">
                  <a:moveTo>
                    <a:pt x="0" y="0"/>
                  </a:moveTo>
                  <a:lnTo>
                    <a:pt x="910984" y="0"/>
                  </a:lnTo>
                  <a:lnTo>
                    <a:pt x="910984" y="743106"/>
                  </a:lnTo>
                  <a:lnTo>
                    <a:pt x="0" y="743106"/>
                  </a:lnTo>
                  <a:close/>
                </a:path>
              </a:pathLst>
            </a:custGeom>
            <a:solidFill>
              <a:srgbClr val="F6E7D5">
                <a:alpha val="8000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1A1A1A">
                      <a:alpha val="80000"/>
                    </a:srgbClr>
                  </a:solidFill>
                  <a:latin typeface="Red Hat Display Bold"/>
                </a:rPr>
                <a:t>Control through facial gestures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117470" y="5432601"/>
            <a:ext cx="3157272" cy="627940"/>
            <a:chOff x="0" y="0"/>
            <a:chExt cx="993702" cy="19763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993702" cy="197634"/>
            </a:xfrm>
            <a:custGeom>
              <a:avLst/>
              <a:gdLst/>
              <a:ahLst/>
              <a:cxnLst/>
              <a:rect r="r" b="b" t="t" l="l"/>
              <a:pathLst>
                <a:path h="197634" w="993702">
                  <a:moveTo>
                    <a:pt x="0" y="0"/>
                  </a:moveTo>
                  <a:lnTo>
                    <a:pt x="993702" y="0"/>
                  </a:lnTo>
                  <a:lnTo>
                    <a:pt x="993702" y="197634"/>
                  </a:lnTo>
                  <a:lnTo>
                    <a:pt x="0" y="197634"/>
                  </a:lnTo>
                  <a:close/>
                </a:path>
              </a:pathLst>
            </a:custGeom>
            <a:solidFill>
              <a:srgbClr val="2B8088">
                <a:alpha val="89804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F6E7D5">
                      <a:alpha val="89804"/>
                    </a:srgbClr>
                  </a:solidFill>
                  <a:latin typeface="Red Hat Display Bold"/>
                </a:rPr>
                <a:t>1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117470" y="6129749"/>
            <a:ext cx="3157272" cy="2575446"/>
            <a:chOff x="0" y="0"/>
            <a:chExt cx="910984" cy="743106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910984" cy="743106"/>
            </a:xfrm>
            <a:custGeom>
              <a:avLst/>
              <a:gdLst/>
              <a:ahLst/>
              <a:cxnLst/>
              <a:rect r="r" b="b" t="t" l="l"/>
              <a:pathLst>
                <a:path h="743106" w="910984">
                  <a:moveTo>
                    <a:pt x="0" y="0"/>
                  </a:moveTo>
                  <a:lnTo>
                    <a:pt x="910984" y="0"/>
                  </a:lnTo>
                  <a:lnTo>
                    <a:pt x="910984" y="743106"/>
                  </a:lnTo>
                  <a:lnTo>
                    <a:pt x="0" y="743106"/>
                  </a:lnTo>
                  <a:close/>
                </a:path>
              </a:pathLst>
            </a:custGeom>
            <a:solidFill>
              <a:srgbClr val="F6E7D5">
                <a:alpha val="8000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1A1A1A">
                      <a:alpha val="80000"/>
                    </a:srgbClr>
                  </a:solidFill>
                  <a:latin typeface="Red Hat Display Bold"/>
                </a:rPr>
                <a:t>Social assistive robotics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4341417" y="5432601"/>
            <a:ext cx="3157272" cy="627940"/>
            <a:chOff x="0" y="0"/>
            <a:chExt cx="993702" cy="197634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993702" cy="197634"/>
            </a:xfrm>
            <a:custGeom>
              <a:avLst/>
              <a:gdLst/>
              <a:ahLst/>
              <a:cxnLst/>
              <a:rect r="r" b="b" t="t" l="l"/>
              <a:pathLst>
                <a:path h="197634" w="993702">
                  <a:moveTo>
                    <a:pt x="0" y="0"/>
                  </a:moveTo>
                  <a:lnTo>
                    <a:pt x="993702" y="0"/>
                  </a:lnTo>
                  <a:lnTo>
                    <a:pt x="993702" y="197634"/>
                  </a:lnTo>
                  <a:lnTo>
                    <a:pt x="0" y="197634"/>
                  </a:lnTo>
                  <a:close/>
                </a:path>
              </a:pathLst>
            </a:custGeom>
            <a:solidFill>
              <a:srgbClr val="2B8088">
                <a:alpha val="89804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F6E7D5">
                      <a:alpha val="89804"/>
                    </a:srgbClr>
                  </a:solidFill>
                  <a:latin typeface="Red Hat Display Bold"/>
                </a:rPr>
                <a:t>2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4341417" y="6129749"/>
            <a:ext cx="3157272" cy="2575446"/>
            <a:chOff x="0" y="0"/>
            <a:chExt cx="910984" cy="743106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910984" cy="743106"/>
            </a:xfrm>
            <a:custGeom>
              <a:avLst/>
              <a:gdLst/>
              <a:ahLst/>
              <a:cxnLst/>
              <a:rect r="r" b="b" t="t" l="l"/>
              <a:pathLst>
                <a:path h="743106" w="910984">
                  <a:moveTo>
                    <a:pt x="0" y="0"/>
                  </a:moveTo>
                  <a:lnTo>
                    <a:pt x="910984" y="0"/>
                  </a:lnTo>
                  <a:lnTo>
                    <a:pt x="910984" y="743106"/>
                  </a:lnTo>
                  <a:lnTo>
                    <a:pt x="0" y="743106"/>
                  </a:lnTo>
                  <a:close/>
                </a:path>
              </a:pathLst>
            </a:custGeom>
            <a:solidFill>
              <a:srgbClr val="F6E7D5">
                <a:alpha val="8000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1A1A1A">
                      <a:alpha val="80000"/>
                    </a:srgbClr>
                  </a:solidFill>
                  <a:latin typeface="Red Hat Display Bold"/>
                </a:rPr>
                <a:t>Sign language recognition</a:t>
              </a:r>
            </a:p>
          </p:txBody>
        </p:sp>
      </p:grpSp>
      <p:grpSp>
        <p:nvGrpSpPr>
          <p:cNvPr name="Group 40" id="40"/>
          <p:cNvGrpSpPr>
            <a:grpSpLocks noChangeAspect="true"/>
          </p:cNvGrpSpPr>
          <p:nvPr/>
        </p:nvGrpSpPr>
        <p:grpSpPr>
          <a:xfrm rot="0">
            <a:off x="11248399" y="3041095"/>
            <a:ext cx="2239096" cy="2239087"/>
            <a:chOff x="0" y="0"/>
            <a:chExt cx="6350000" cy="6349975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45237" t="0" r="-45237" b="0"/>
              </a:stretch>
            </a:blipFill>
          </p:spPr>
        </p:sp>
      </p:grpSp>
      <p:grpSp>
        <p:nvGrpSpPr>
          <p:cNvPr name="Group 42" id="42"/>
          <p:cNvGrpSpPr>
            <a:grpSpLocks noChangeAspect="true"/>
          </p:cNvGrpSpPr>
          <p:nvPr/>
        </p:nvGrpSpPr>
        <p:grpSpPr>
          <a:xfrm rot="0">
            <a:off x="14472346" y="3041095"/>
            <a:ext cx="2239096" cy="2239087"/>
            <a:chOff x="0" y="0"/>
            <a:chExt cx="6350000" cy="6349975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68717" t="-50900" r="-30842" b="-148442"/>
              </a:stretch>
            </a:blipFill>
          </p:spPr>
        </p:sp>
      </p:grpSp>
      <p:grpSp>
        <p:nvGrpSpPr>
          <p:cNvPr name="Group 44" id="44"/>
          <p:cNvGrpSpPr>
            <a:grpSpLocks noChangeAspect="true"/>
          </p:cNvGrpSpPr>
          <p:nvPr/>
        </p:nvGrpSpPr>
        <p:grpSpPr>
          <a:xfrm rot="0">
            <a:off x="4804281" y="3041095"/>
            <a:ext cx="2239096" cy="2239087"/>
            <a:chOff x="0" y="0"/>
            <a:chExt cx="6350000" cy="6349975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0" t="-609" r="0" b="-609"/>
              </a:stretch>
            </a:blipFill>
          </p:spPr>
        </p:sp>
      </p:grpSp>
      <p:grpSp>
        <p:nvGrpSpPr>
          <p:cNvPr name="Group 46" id="46"/>
          <p:cNvGrpSpPr>
            <a:grpSpLocks noChangeAspect="true"/>
          </p:cNvGrpSpPr>
          <p:nvPr/>
        </p:nvGrpSpPr>
        <p:grpSpPr>
          <a:xfrm rot="0">
            <a:off x="1576558" y="3041095"/>
            <a:ext cx="2239096" cy="2239087"/>
            <a:chOff x="0" y="0"/>
            <a:chExt cx="6350000" cy="6349975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0" t="-3943" r="0" b="-3943"/>
              </a:stretch>
            </a:blipFill>
          </p:spPr>
        </p:sp>
      </p:grpSp>
      <p:sp>
        <p:nvSpPr>
          <p:cNvPr name="TextBox 48" id="48"/>
          <p:cNvSpPr txBox="true"/>
          <p:nvPr/>
        </p:nvSpPr>
        <p:spPr>
          <a:xfrm rot="0">
            <a:off x="1028700" y="1393319"/>
            <a:ext cx="16230600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2B8088"/>
                </a:solidFill>
                <a:latin typeface="TAN Mon Cheri"/>
              </a:rPr>
              <a:t>USECASE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rcRect l="0" t="0" r="28" b="15596"/>
          <a:stretch>
            <a:fillRect/>
          </a:stretch>
        </p:blipFill>
        <p:spPr>
          <a:xfrm flipH="true" flipV="tru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true" flipV="true" rot="0">
            <a:off x="-1388656" y="-2078054"/>
            <a:ext cx="6663511" cy="6663511"/>
          </a:xfrm>
          <a:custGeom>
            <a:avLst/>
            <a:gdLst/>
            <a:ahLst/>
            <a:cxnLst/>
            <a:rect r="r" b="b" t="t" l="l"/>
            <a:pathLst>
              <a:path h="6663511" w="6663511">
                <a:moveTo>
                  <a:pt x="6663512" y="6663511"/>
                </a:moveTo>
                <a:lnTo>
                  <a:pt x="0" y="6663511"/>
                </a:lnTo>
                <a:lnTo>
                  <a:pt x="0" y="0"/>
                </a:lnTo>
                <a:lnTo>
                  <a:pt x="6663512" y="0"/>
                </a:lnTo>
                <a:lnTo>
                  <a:pt x="6663512" y="6663511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608663" y="5161139"/>
            <a:ext cx="6663511" cy="6663511"/>
          </a:xfrm>
          <a:custGeom>
            <a:avLst/>
            <a:gdLst/>
            <a:ahLst/>
            <a:cxnLst/>
            <a:rect r="r" b="b" t="t" l="l"/>
            <a:pathLst>
              <a:path h="6663511" w="6663511">
                <a:moveTo>
                  <a:pt x="0" y="0"/>
                </a:moveTo>
                <a:lnTo>
                  <a:pt x="6663511" y="0"/>
                </a:lnTo>
                <a:lnTo>
                  <a:pt x="6663511" y="6663511"/>
                </a:lnTo>
                <a:lnTo>
                  <a:pt x="0" y="66635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1357821"/>
            <a:ext cx="18288000" cy="7571358"/>
            <a:chOff x="0" y="0"/>
            <a:chExt cx="7928180" cy="32823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28180" cy="3282321"/>
            </a:xfrm>
            <a:custGeom>
              <a:avLst/>
              <a:gdLst/>
              <a:ahLst/>
              <a:cxnLst/>
              <a:rect r="r" b="b" t="t" l="l"/>
              <a:pathLst>
                <a:path h="3282321" w="7928180">
                  <a:moveTo>
                    <a:pt x="0" y="0"/>
                  </a:moveTo>
                  <a:lnTo>
                    <a:pt x="7928180" y="0"/>
                  </a:lnTo>
                  <a:lnTo>
                    <a:pt x="7928180" y="3282321"/>
                  </a:lnTo>
                  <a:lnTo>
                    <a:pt x="0" y="3282321"/>
                  </a:lnTo>
                  <a:close/>
                </a:path>
              </a:pathLst>
            </a:custGeom>
            <a:solidFill>
              <a:srgbClr val="F6E7D5">
                <a:alpha val="49804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621537" y="9383072"/>
            <a:ext cx="637763" cy="63776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B808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0"/>
                </a:lnSpc>
              </a:pPr>
              <a:r>
                <a:rPr lang="en-US" sz="2200">
                  <a:solidFill>
                    <a:srgbClr val="F6E7D5"/>
                  </a:solidFill>
                  <a:latin typeface="Red Hat Display Bold"/>
                </a:rPr>
                <a:t>8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711959" y="2291342"/>
            <a:ext cx="10864082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2B8088"/>
                </a:solidFill>
                <a:latin typeface="TAN Mon Cheri"/>
              </a:rPr>
              <a:t>CHALLENGES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891899"/>
            <a:ext cx="659490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27">
                <a:solidFill>
                  <a:srgbClr val="1A1A1A"/>
                </a:solidFill>
                <a:latin typeface="Red Hat Display"/>
              </a:rPr>
              <a:t>unacceptable applications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411204"/>
            <a:ext cx="6594905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">
                <a:solidFill>
                  <a:srgbClr val="2B8088"/>
                </a:solidFill>
                <a:latin typeface="Red Hat Display Bold"/>
              </a:rPr>
              <a:t>LATENCY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36074" y="4768654"/>
            <a:ext cx="659490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27">
                <a:solidFill>
                  <a:srgbClr val="1A1A1A"/>
                </a:solidFill>
                <a:latin typeface="Red Hat Display"/>
              </a:rPr>
              <a:t>Difficulty in indentification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36074" y="4287960"/>
            <a:ext cx="6594905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">
                <a:solidFill>
                  <a:srgbClr val="2B8088"/>
                </a:solidFill>
                <a:latin typeface="Red Hat Display Bold"/>
              </a:rPr>
              <a:t>LACK OF GESTURE LANGUAGE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8615" y="6472366"/>
            <a:ext cx="659490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27">
                <a:solidFill>
                  <a:srgbClr val="1A1A1A"/>
                </a:solidFill>
                <a:latin typeface="Red Hat Display"/>
              </a:rPr>
              <a:t>Insufficiency in background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8615" y="5963414"/>
            <a:ext cx="6594905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">
                <a:solidFill>
                  <a:srgbClr val="2B8088"/>
                </a:solidFill>
                <a:latin typeface="Red Hat Display Bold"/>
              </a:rPr>
              <a:t>ROBURSTNESS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36074" y="6684456"/>
            <a:ext cx="659490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27">
                <a:solidFill>
                  <a:srgbClr val="1A1A1A"/>
                </a:solidFill>
                <a:latin typeface="Red Hat Display"/>
              </a:rPr>
              <a:t>Accurately working measurement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36074" y="6203761"/>
            <a:ext cx="6594905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">
                <a:solidFill>
                  <a:srgbClr val="2B8088"/>
                </a:solidFill>
                <a:latin typeface="Red Hat Display Bold"/>
              </a:rPr>
              <a:t>PERFORMANCE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DAFllCcGkJo</dc:identifier>
  <dcterms:modified xsi:type="dcterms:W3CDTF">2011-08-01T06:04:30Z</dcterms:modified>
  <cp:revision>1</cp:revision>
  <dc:title>Gesture Recognition System</dc:title>
</cp:coreProperties>
</file>